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安藤＿俊介" initials="安藤＿俊介" lastIdx="2" clrIdx="0">
    <p:extLst>
      <p:ext uri="{19B8F6BF-5375-455C-9EA6-DF929625EA0E}">
        <p15:presenceInfo xmlns:p15="http://schemas.microsoft.com/office/powerpoint/2012/main" userId="安藤＿俊介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CF6"/>
    <a:srgbClr val="F3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AD465-C767-4796-9BF8-C3116BE4A636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EC465-61F7-47DB-9717-CABC59429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292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EC465-61F7-47DB-9717-CABC5942947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394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1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9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32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07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80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36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53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78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48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7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AD4DA-D283-49E1-A55F-A3AF586F1B55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18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www2.pref.hokkaido.lg.jp/hk/ssa/kodomo-sos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413666"/>
            <a:ext cx="685800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7200" b="1" cap="none" spc="-200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おなやみポスト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41842" y="9129189"/>
            <a:ext cx="4635562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rgbClr val="002060"/>
                </a:solidFill>
                <a:hlinkClick r:id="rId2"/>
              </a:rPr>
              <a:t>https://www2.pref.hokkaido.lg.jp/hk/ssa/kodomo-sos/</a:t>
            </a:r>
            <a:endParaRPr kumimoji="1" lang="ja-JP" altLang="en-US" sz="1200" b="1" dirty="0">
              <a:solidFill>
                <a:srgbClr val="00206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" y="9467101"/>
            <a:ext cx="6858000" cy="30777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北海道教育庁生徒指導・学校安全課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31170" y="1473534"/>
            <a:ext cx="6662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あなたの悩み、学校までとどけませんか？</a:t>
            </a:r>
          </a:p>
        </p:txBody>
      </p:sp>
      <p:sp>
        <p:nvSpPr>
          <p:cNvPr id="10" name="角丸四角形吹き出し 9"/>
          <p:cNvSpPr/>
          <p:nvPr/>
        </p:nvSpPr>
        <p:spPr>
          <a:xfrm>
            <a:off x="258385" y="6266251"/>
            <a:ext cx="6535607" cy="1102312"/>
          </a:xfrm>
          <a:prstGeom prst="wedgeRoundRectCallout">
            <a:avLst>
              <a:gd name="adj1" fmla="val 13535"/>
              <a:gd name="adj2" fmla="val 48062"/>
              <a:gd name="adj3" fmla="val 16667"/>
            </a:avLst>
          </a:prstGeom>
          <a:solidFill>
            <a:srgbClr val="F3FF8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ja-JP" altLang="en-US" sz="2000" b="1" dirty="0"/>
              <a:t>令和７年度の相談件数は、４００件を超えました。</a:t>
            </a:r>
            <a:endParaRPr lang="en-US" altLang="ja-JP" sz="2000" b="1" dirty="0"/>
          </a:p>
          <a:p>
            <a:pPr>
              <a:lnSpc>
                <a:spcPct val="150000"/>
              </a:lnSpc>
            </a:pPr>
            <a:r>
              <a:rPr lang="ja-JP" altLang="en-US" sz="1950" b="1" dirty="0"/>
              <a:t>あなたも一人で悩まず、まずは相談してみてください！</a:t>
            </a:r>
            <a:endParaRPr lang="en-US" altLang="ja-JP" sz="1950" b="1" dirty="0"/>
          </a:p>
        </p:txBody>
      </p:sp>
      <p:pic>
        <p:nvPicPr>
          <p:cNvPr id="1026" name="Picture 2" descr="校舎の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04" y="4718147"/>
            <a:ext cx="1959965" cy="123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裁判所の建物のイラスト（文字なし）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097" y="4287474"/>
            <a:ext cx="905466" cy="98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グループ化 17"/>
          <p:cNvGrpSpPr/>
          <p:nvPr/>
        </p:nvGrpSpPr>
        <p:grpSpPr>
          <a:xfrm>
            <a:off x="845904" y="2998020"/>
            <a:ext cx="6231494" cy="3403543"/>
            <a:chOff x="845904" y="2998020"/>
            <a:chExt cx="6231494" cy="3403543"/>
          </a:xfrm>
        </p:grpSpPr>
        <p:sp>
          <p:nvSpPr>
            <p:cNvPr id="39" name="フリーフォーム 38"/>
            <p:cNvSpPr/>
            <p:nvPr/>
          </p:nvSpPr>
          <p:spPr>
            <a:xfrm>
              <a:off x="2847508" y="2998020"/>
              <a:ext cx="1346326" cy="1323913"/>
            </a:xfrm>
            <a:custGeom>
              <a:avLst/>
              <a:gdLst>
                <a:gd name="connsiteX0" fmla="*/ 0 w 1323913"/>
                <a:gd name="connsiteY0" fmla="*/ 661957 h 1323913"/>
                <a:gd name="connsiteX1" fmla="*/ 661957 w 1323913"/>
                <a:gd name="connsiteY1" fmla="*/ 0 h 1323913"/>
                <a:gd name="connsiteX2" fmla="*/ 1323914 w 1323913"/>
                <a:gd name="connsiteY2" fmla="*/ 661957 h 1323913"/>
                <a:gd name="connsiteX3" fmla="*/ 661957 w 1323913"/>
                <a:gd name="connsiteY3" fmla="*/ 1323914 h 1323913"/>
                <a:gd name="connsiteX4" fmla="*/ 0 w 1323913"/>
                <a:gd name="connsiteY4" fmla="*/ 661957 h 132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13" h="1323913">
                  <a:moveTo>
                    <a:pt x="0" y="661957"/>
                  </a:moveTo>
                  <a:cubicBezTo>
                    <a:pt x="0" y="296368"/>
                    <a:pt x="296368" y="0"/>
                    <a:pt x="661957" y="0"/>
                  </a:cubicBezTo>
                  <a:cubicBezTo>
                    <a:pt x="1027546" y="0"/>
                    <a:pt x="1323914" y="296368"/>
                    <a:pt x="1323914" y="661957"/>
                  </a:cubicBezTo>
                  <a:cubicBezTo>
                    <a:pt x="1323914" y="1027546"/>
                    <a:pt x="1027546" y="1323914"/>
                    <a:pt x="661957" y="1323914"/>
                  </a:cubicBezTo>
                  <a:cubicBezTo>
                    <a:pt x="296368" y="1323914"/>
                    <a:pt x="0" y="1027546"/>
                    <a:pt x="0" y="661957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3093" tIns="223093" rIns="223093" bIns="223093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b="1" kern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あなた</a:t>
              </a:r>
            </a:p>
          </p:txBody>
        </p:sp>
        <p:sp>
          <p:nvSpPr>
            <p:cNvPr id="48" name="フリーフォーム 47"/>
            <p:cNvSpPr/>
            <p:nvPr/>
          </p:nvSpPr>
          <p:spPr>
            <a:xfrm rot="2411673">
              <a:off x="3901354" y="3908017"/>
              <a:ext cx="1234154" cy="446820"/>
            </a:xfrm>
            <a:custGeom>
              <a:avLst/>
              <a:gdLst>
                <a:gd name="connsiteX0" fmla="*/ 0 w 780357"/>
                <a:gd name="connsiteY0" fmla="*/ 89364 h 446820"/>
                <a:gd name="connsiteX1" fmla="*/ 556947 w 780357"/>
                <a:gd name="connsiteY1" fmla="*/ 89364 h 446820"/>
                <a:gd name="connsiteX2" fmla="*/ 556947 w 780357"/>
                <a:gd name="connsiteY2" fmla="*/ 0 h 446820"/>
                <a:gd name="connsiteX3" fmla="*/ 780357 w 780357"/>
                <a:gd name="connsiteY3" fmla="*/ 223410 h 446820"/>
                <a:gd name="connsiteX4" fmla="*/ 556947 w 780357"/>
                <a:gd name="connsiteY4" fmla="*/ 446820 h 446820"/>
                <a:gd name="connsiteX5" fmla="*/ 556947 w 780357"/>
                <a:gd name="connsiteY5" fmla="*/ 357456 h 446820"/>
                <a:gd name="connsiteX6" fmla="*/ 0 w 780357"/>
                <a:gd name="connsiteY6" fmla="*/ 357456 h 446820"/>
                <a:gd name="connsiteX7" fmla="*/ 0 w 780357"/>
                <a:gd name="connsiteY7" fmla="*/ 89364 h 446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80357" h="446820">
                  <a:moveTo>
                    <a:pt x="0" y="89364"/>
                  </a:moveTo>
                  <a:lnTo>
                    <a:pt x="556947" y="89364"/>
                  </a:lnTo>
                  <a:lnTo>
                    <a:pt x="556947" y="0"/>
                  </a:lnTo>
                  <a:lnTo>
                    <a:pt x="780357" y="223410"/>
                  </a:lnTo>
                  <a:lnTo>
                    <a:pt x="556947" y="446820"/>
                  </a:lnTo>
                  <a:lnTo>
                    <a:pt x="556947" y="357456"/>
                  </a:lnTo>
                  <a:lnTo>
                    <a:pt x="0" y="357456"/>
                  </a:lnTo>
                  <a:lnTo>
                    <a:pt x="0" y="89364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89363" rIns="134046" bIns="89364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300" kern="1200"/>
            </a:p>
          </p:txBody>
        </p:sp>
        <p:sp>
          <p:nvSpPr>
            <p:cNvPr id="65" name="フリーフォーム 64"/>
            <p:cNvSpPr/>
            <p:nvPr/>
          </p:nvSpPr>
          <p:spPr>
            <a:xfrm>
              <a:off x="4244263" y="4982028"/>
              <a:ext cx="2833135" cy="946836"/>
            </a:xfrm>
            <a:custGeom>
              <a:avLst/>
              <a:gdLst>
                <a:gd name="connsiteX0" fmla="*/ 0 w 2833135"/>
                <a:gd name="connsiteY0" fmla="*/ 473418 h 946836"/>
                <a:gd name="connsiteX1" fmla="*/ 1416568 w 2833135"/>
                <a:gd name="connsiteY1" fmla="*/ 0 h 946836"/>
                <a:gd name="connsiteX2" fmla="*/ 2833136 w 2833135"/>
                <a:gd name="connsiteY2" fmla="*/ 473418 h 946836"/>
                <a:gd name="connsiteX3" fmla="*/ 1416568 w 2833135"/>
                <a:gd name="connsiteY3" fmla="*/ 946836 h 946836"/>
                <a:gd name="connsiteX4" fmla="*/ 0 w 2833135"/>
                <a:gd name="connsiteY4" fmla="*/ 473418 h 94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3135" h="946836">
                  <a:moveTo>
                    <a:pt x="0" y="473418"/>
                  </a:moveTo>
                  <a:cubicBezTo>
                    <a:pt x="0" y="211956"/>
                    <a:pt x="634219" y="0"/>
                    <a:pt x="1416568" y="0"/>
                  </a:cubicBezTo>
                  <a:cubicBezTo>
                    <a:pt x="2198917" y="0"/>
                    <a:pt x="2833136" y="211956"/>
                    <a:pt x="2833136" y="473418"/>
                  </a:cubicBezTo>
                  <a:cubicBezTo>
                    <a:pt x="2833136" y="734880"/>
                    <a:pt x="2198917" y="946836"/>
                    <a:pt x="1416568" y="946836"/>
                  </a:cubicBezTo>
                  <a:cubicBezTo>
                    <a:pt x="634219" y="946836"/>
                    <a:pt x="0" y="734880"/>
                    <a:pt x="0" y="473418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113" tIns="167871" rIns="444113" bIns="167871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b="1" kern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教育委員会</a:t>
              </a:r>
            </a:p>
          </p:txBody>
        </p:sp>
        <p:sp>
          <p:nvSpPr>
            <p:cNvPr id="66" name="フリーフォーム 65"/>
            <p:cNvSpPr/>
            <p:nvPr/>
          </p:nvSpPr>
          <p:spPr>
            <a:xfrm rot="14032">
              <a:off x="2705461" y="4987519"/>
              <a:ext cx="1825159" cy="446821"/>
            </a:xfrm>
            <a:custGeom>
              <a:avLst/>
              <a:gdLst>
                <a:gd name="connsiteX0" fmla="*/ 0 w 1118873"/>
                <a:gd name="connsiteY0" fmla="*/ 89364 h 446820"/>
                <a:gd name="connsiteX1" fmla="*/ 895463 w 1118873"/>
                <a:gd name="connsiteY1" fmla="*/ 89364 h 446820"/>
                <a:gd name="connsiteX2" fmla="*/ 895463 w 1118873"/>
                <a:gd name="connsiteY2" fmla="*/ 0 h 446820"/>
                <a:gd name="connsiteX3" fmla="*/ 1118873 w 1118873"/>
                <a:gd name="connsiteY3" fmla="*/ 223410 h 446820"/>
                <a:gd name="connsiteX4" fmla="*/ 895463 w 1118873"/>
                <a:gd name="connsiteY4" fmla="*/ 446820 h 446820"/>
                <a:gd name="connsiteX5" fmla="*/ 895463 w 1118873"/>
                <a:gd name="connsiteY5" fmla="*/ 357456 h 446820"/>
                <a:gd name="connsiteX6" fmla="*/ 0 w 1118873"/>
                <a:gd name="connsiteY6" fmla="*/ 357456 h 446820"/>
                <a:gd name="connsiteX7" fmla="*/ 0 w 1118873"/>
                <a:gd name="connsiteY7" fmla="*/ 89364 h 446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8873" h="446820">
                  <a:moveTo>
                    <a:pt x="1118873" y="357455"/>
                  </a:moveTo>
                  <a:lnTo>
                    <a:pt x="223410" y="357455"/>
                  </a:lnTo>
                  <a:lnTo>
                    <a:pt x="223410" y="446819"/>
                  </a:lnTo>
                  <a:lnTo>
                    <a:pt x="0" y="223410"/>
                  </a:lnTo>
                  <a:lnTo>
                    <a:pt x="223410" y="1"/>
                  </a:lnTo>
                  <a:lnTo>
                    <a:pt x="223410" y="89365"/>
                  </a:lnTo>
                  <a:lnTo>
                    <a:pt x="1118873" y="89365"/>
                  </a:lnTo>
                  <a:lnTo>
                    <a:pt x="1118873" y="357455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4045" tIns="89365" rIns="1" bIns="89363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300" kern="1200" dirty="0"/>
            </a:p>
          </p:txBody>
        </p:sp>
        <p:sp>
          <p:nvSpPr>
            <p:cNvPr id="67" name="フリーフォーム 66"/>
            <p:cNvSpPr/>
            <p:nvPr/>
          </p:nvSpPr>
          <p:spPr>
            <a:xfrm>
              <a:off x="845904" y="5779192"/>
              <a:ext cx="1748338" cy="622371"/>
            </a:xfrm>
            <a:custGeom>
              <a:avLst/>
              <a:gdLst>
                <a:gd name="connsiteX0" fmla="*/ 0 w 1323913"/>
                <a:gd name="connsiteY0" fmla="*/ 311186 h 622371"/>
                <a:gd name="connsiteX1" fmla="*/ 661957 w 1323913"/>
                <a:gd name="connsiteY1" fmla="*/ 0 h 622371"/>
                <a:gd name="connsiteX2" fmla="*/ 1323914 w 1323913"/>
                <a:gd name="connsiteY2" fmla="*/ 311186 h 622371"/>
                <a:gd name="connsiteX3" fmla="*/ 661957 w 1323913"/>
                <a:gd name="connsiteY3" fmla="*/ 622372 h 622371"/>
                <a:gd name="connsiteX4" fmla="*/ 0 w 1323913"/>
                <a:gd name="connsiteY4" fmla="*/ 311186 h 622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13" h="622371">
                  <a:moveTo>
                    <a:pt x="0" y="311186"/>
                  </a:moveTo>
                  <a:cubicBezTo>
                    <a:pt x="0" y="139323"/>
                    <a:pt x="296368" y="0"/>
                    <a:pt x="661957" y="0"/>
                  </a:cubicBezTo>
                  <a:cubicBezTo>
                    <a:pt x="1027546" y="0"/>
                    <a:pt x="1323914" y="139323"/>
                    <a:pt x="1323914" y="311186"/>
                  </a:cubicBezTo>
                  <a:cubicBezTo>
                    <a:pt x="1323914" y="483049"/>
                    <a:pt x="1027546" y="622372"/>
                    <a:pt x="661957" y="622372"/>
                  </a:cubicBezTo>
                  <a:cubicBezTo>
                    <a:pt x="296368" y="622372"/>
                    <a:pt x="0" y="483049"/>
                    <a:pt x="0" y="311186"/>
                  </a:cubicBezTo>
                  <a:close/>
                </a:path>
              </a:pathLst>
            </a:cu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3093" tIns="120354" rIns="223093" bIns="120354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学校</a:t>
              </a:r>
              <a:endParaRPr kumimoji="1" lang="ja-JP" altLang="en-US" sz="2300" b="1" kern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70" name="角丸四角形吹き出し 69"/>
          <p:cNvSpPr/>
          <p:nvPr/>
        </p:nvSpPr>
        <p:spPr>
          <a:xfrm>
            <a:off x="4360391" y="1985488"/>
            <a:ext cx="2000788" cy="1483035"/>
          </a:xfrm>
          <a:prstGeom prst="wedgeRoundRectCallout">
            <a:avLst>
              <a:gd name="adj1" fmla="val -69074"/>
              <a:gd name="adj2" fmla="val -2526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先生に直接言いにくい･･･。</a:t>
            </a:r>
            <a:endParaRPr kumimoji="1" lang="en-US" altLang="ja-JP" dirty="0"/>
          </a:p>
          <a:p>
            <a:pPr>
              <a:lnSpc>
                <a:spcPct val="150000"/>
              </a:lnSpc>
            </a:pPr>
            <a:r>
              <a:rPr kumimoji="1" lang="ja-JP" altLang="en-US" b="1" dirty="0"/>
              <a:t>おなやみポスト</a:t>
            </a:r>
            <a:r>
              <a:rPr kumimoji="1" lang="ja-JP" altLang="en-US" dirty="0"/>
              <a:t>を使ってみよう</a:t>
            </a:r>
          </a:p>
        </p:txBody>
      </p:sp>
      <p:pic>
        <p:nvPicPr>
          <p:cNvPr id="1034" name="Picture 10" descr="https://2.bp.blogspot.com/-wiEJvsGTli8/VuaPnrfknmI/AAAAAAAA400/Pz27n8gIr-ACmtoTwGGHoA2KIXHMfIthw/s800/computer_emai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194" y="3678010"/>
            <a:ext cx="711563" cy="71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0" descr="https://2.bp.blogspot.com/-wiEJvsGTli8/VuaPnrfknmI/AAAAAAAA400/Pz27n8gIr-ACmtoTwGGHoA2KIXHMfIthw/s800/computer_emai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121" y="4904491"/>
            <a:ext cx="711563" cy="71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テキスト ボックス 70"/>
          <p:cNvSpPr txBox="1"/>
          <p:nvPr/>
        </p:nvSpPr>
        <p:spPr>
          <a:xfrm>
            <a:off x="3988431" y="4300446"/>
            <a:ext cx="111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送る</a:t>
            </a:r>
          </a:p>
        </p:txBody>
      </p:sp>
      <p:sp>
        <p:nvSpPr>
          <p:cNvPr id="72" name="角丸四角形吹き出し 71"/>
          <p:cNvSpPr/>
          <p:nvPr/>
        </p:nvSpPr>
        <p:spPr>
          <a:xfrm>
            <a:off x="246560" y="2193762"/>
            <a:ext cx="2445744" cy="1089346"/>
          </a:xfrm>
          <a:prstGeom prst="wedgeRoundRectCallout">
            <a:avLst>
              <a:gd name="adj1" fmla="val 12376"/>
              <a:gd name="adj2" fmla="val 6297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先生が悩みを</a:t>
            </a:r>
            <a:endParaRPr kumimoji="1"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聴いてくれます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3374010" y="5522639"/>
            <a:ext cx="870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送る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Picture 2" descr="■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399" y="3337979"/>
            <a:ext cx="1620335" cy="151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タブレットを使う学生のイラスト（女子）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507" y="1927389"/>
            <a:ext cx="864327" cy="161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851" y="7609150"/>
            <a:ext cx="1357147" cy="1357147"/>
          </a:xfrm>
          <a:prstGeom prst="rect">
            <a:avLst/>
          </a:prstGeom>
        </p:spPr>
      </p:pic>
      <p:sp>
        <p:nvSpPr>
          <p:cNvPr id="27" name="角丸四角形吹き出し 26"/>
          <p:cNvSpPr/>
          <p:nvPr/>
        </p:nvSpPr>
        <p:spPr>
          <a:xfrm>
            <a:off x="246560" y="7473911"/>
            <a:ext cx="4997559" cy="1657916"/>
          </a:xfrm>
          <a:prstGeom prst="wedgeRoundRectCallout">
            <a:avLst>
              <a:gd name="adj1" fmla="val 51301"/>
              <a:gd name="adj2" fmla="val 10161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ts val="1900"/>
              </a:lnSpc>
            </a:pPr>
            <a:r>
              <a:rPr kumimoji="1"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おなやみポスト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はこちらから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・小中学校、高校・特別支援学校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・学校のある管内（</a:t>
            </a:r>
            <a:r>
              <a:rPr kumimoji="1" lang="ja-JP" altLang="en-US" sz="1400" u="sng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●●●●●管内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・市町村名　　　　・学年　　・氏名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・学校に伝えたいこと　　　　・学校にしてほしいこと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を入力すると、学校や教育委員会に届きます。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816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09237" y="925571"/>
            <a:ext cx="6238868" cy="156966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9237" y="1108836"/>
            <a:ext cx="4259152" cy="1754326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/>
            <a:r>
              <a:rPr lang="ja-JP" altLang="en-US" sz="1400" b="1" dirty="0"/>
              <a:t>○一人一台端末からアクセスできます！</a:t>
            </a:r>
            <a:endParaRPr lang="en-US" altLang="ja-JP" sz="1400" b="1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・学校で使用する端末に、ブックマークを作成し、いつでもアクセスできるようにします。</a:t>
            </a:r>
            <a:endParaRPr lang="en-US" altLang="ja-JP" sz="1400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・休み時間など、授業時間外で端末を利用できる時間にアクセスし、学校に伝えたい内容を書き込みます。</a:t>
            </a:r>
            <a:endParaRPr lang="en-US" altLang="ja-JP" sz="1400" dirty="0"/>
          </a:p>
          <a:p>
            <a:endParaRPr kumimoji="1"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09237" y="693341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学校では</a:t>
            </a:r>
            <a:r>
              <a:rPr kumimoji="1" lang="en-US" altLang="ja-JP" b="1" dirty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170121"/>
            <a:ext cx="685800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「おなやみポスト」の利用にあたって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639" y="1062672"/>
            <a:ext cx="1700537" cy="146624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309237" y="2850564"/>
            <a:ext cx="6238868" cy="156966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9237" y="3033829"/>
            <a:ext cx="4259152" cy="138499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/>
            <a:r>
              <a:rPr lang="ja-JP" altLang="en-US" sz="1400" b="1" dirty="0"/>
              <a:t>○スマートフォンやタブレットなど、家庭にある端末からアクセスできます！</a:t>
            </a:r>
            <a:endParaRPr lang="en-US" altLang="ja-JP" sz="1400" b="1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・家庭で使用している端末からアクセスして利用できます。</a:t>
            </a:r>
            <a:endParaRPr lang="en-US" altLang="ja-JP" sz="1400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・自宅や学校外で感じた不安や悩みなどを、都合のよい時間で書き込むことができます。</a:t>
            </a:r>
            <a:endParaRPr lang="en-US" altLang="ja-JP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9237" y="2618334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家庭では</a:t>
            </a:r>
            <a:r>
              <a:rPr kumimoji="1" lang="en-US" altLang="ja-JP" b="1" dirty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4" name="二等辺三角形 13"/>
          <p:cNvSpPr/>
          <p:nvPr/>
        </p:nvSpPr>
        <p:spPr>
          <a:xfrm rot="5400000">
            <a:off x="5186072" y="4016995"/>
            <a:ext cx="88549" cy="553131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二等辺三角形 14"/>
          <p:cNvSpPr/>
          <p:nvPr/>
        </p:nvSpPr>
        <p:spPr>
          <a:xfrm rot="5400000">
            <a:off x="5863089" y="3783563"/>
            <a:ext cx="57395" cy="398657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782" y="3053945"/>
            <a:ext cx="687671" cy="982387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07086" y="3150997"/>
            <a:ext cx="892716" cy="1228827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309237" y="5218668"/>
            <a:ext cx="6238868" cy="175432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9237" y="5381333"/>
            <a:ext cx="4259152" cy="160043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/>
            <a:r>
              <a:rPr lang="ja-JP" altLang="en-US" sz="1400" b="1" dirty="0"/>
              <a:t>○市町村教育委員会や学校に連絡します！</a:t>
            </a:r>
            <a:endParaRPr lang="en-US" altLang="ja-JP" sz="1400" b="1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</a:t>
            </a:r>
            <a:r>
              <a:rPr lang="en-US" altLang="ja-JP" sz="1400" dirty="0"/>
              <a:t>Web</a:t>
            </a:r>
            <a:r>
              <a:rPr lang="ja-JP" altLang="en-US" sz="1400" dirty="0"/>
              <a:t>ページに記入した内容は、市町村教育委員会や学校に連絡します。</a:t>
            </a:r>
            <a:endParaRPr lang="en-US" altLang="ja-JP" sz="1400" dirty="0"/>
          </a:p>
          <a:p>
            <a:pPr marL="180975" indent="-180975"/>
            <a:r>
              <a:rPr lang="ja-JP" altLang="en-US" sz="1400" b="1" dirty="0"/>
              <a:t>○あなたを守ります！</a:t>
            </a:r>
            <a:endParaRPr lang="en-US" altLang="ja-JP" sz="1400" b="1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・相談内容に応じて、先生が詳しく話を聞いたり、状況を確認したりして、相談したあなたを守ります。</a:t>
            </a:r>
            <a:endParaRPr lang="en-US" altLang="ja-JP" sz="1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09237" y="4965838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相談すると</a:t>
            </a:r>
            <a:r>
              <a:rPr kumimoji="1" lang="en-US" altLang="ja-JP" b="1" dirty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9523" y="8737784"/>
            <a:ext cx="6258582" cy="984885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○子ども相談支援センター（専門の相談員が対応します）</a:t>
            </a:r>
            <a:endParaRPr kumimoji="1" lang="en-US" altLang="ja-JP" sz="1600" b="1" dirty="0"/>
          </a:p>
          <a:p>
            <a:r>
              <a:rPr kumimoji="1" lang="ja-JP" altLang="en-US" sz="1400" dirty="0"/>
              <a:t>　電　話：０１２０－３８８２－５６</a:t>
            </a:r>
            <a:r>
              <a:rPr kumimoji="1" lang="ja-JP" altLang="en-US" sz="1200" dirty="0"/>
              <a:t>（毎日</a:t>
            </a:r>
            <a:r>
              <a:rPr kumimoji="1" lang="en-US" altLang="ja-JP" sz="1200" dirty="0"/>
              <a:t>24</a:t>
            </a:r>
            <a:r>
              <a:rPr kumimoji="1" lang="ja-JP" altLang="en-US" sz="1200" dirty="0"/>
              <a:t>時間、無料で相談できます）</a:t>
            </a:r>
            <a:endParaRPr kumimoji="1" lang="en-US" altLang="ja-JP" sz="1200" dirty="0"/>
          </a:p>
          <a:p>
            <a:r>
              <a:rPr kumimoji="1" lang="ja-JP" altLang="en-US" sz="1400" dirty="0"/>
              <a:t>　メール：</a:t>
            </a:r>
            <a:r>
              <a:rPr kumimoji="1" lang="en-US" altLang="ja-JP" sz="1400" dirty="0"/>
              <a:t>sodan-center@hokkaido-c.ed.jp</a:t>
            </a:r>
          </a:p>
          <a:p>
            <a:r>
              <a:rPr kumimoji="1" lang="ja-JP" altLang="en-US" sz="1400" dirty="0"/>
              <a:t>　　　　　（</a:t>
            </a:r>
            <a:r>
              <a:rPr kumimoji="1" lang="ja-JP" altLang="en-US" sz="1200" dirty="0"/>
              <a:t>メールの場合は、返信に時間がかかる場合があります）</a:t>
            </a:r>
            <a:endParaRPr kumimoji="1" lang="ja-JP" altLang="en-US" sz="14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89523" y="8427195"/>
            <a:ext cx="6258582" cy="307777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</a:rPr>
              <a:t>こちらでも相談受付中！</a:t>
            </a:r>
          </a:p>
        </p:txBody>
      </p:sp>
      <p:sp>
        <p:nvSpPr>
          <p:cNvPr id="25" name="二等辺三角形 24"/>
          <p:cNvSpPr/>
          <p:nvPr/>
        </p:nvSpPr>
        <p:spPr>
          <a:xfrm flipV="1">
            <a:off x="368979" y="4470805"/>
            <a:ext cx="5920814" cy="367738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639" y="5418823"/>
            <a:ext cx="1629531" cy="1523611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396844" y="7175983"/>
            <a:ext cx="6063653" cy="10345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1200" dirty="0"/>
              <a:t>【</a:t>
            </a:r>
            <a:r>
              <a:rPr kumimoji="1" lang="ja-JP" altLang="en-US" sz="1200" dirty="0"/>
              <a:t>注意点</a:t>
            </a:r>
            <a:r>
              <a:rPr kumimoji="1" lang="en-US" altLang="ja-JP" sz="1200" dirty="0"/>
              <a:t>】</a:t>
            </a:r>
          </a:p>
          <a:p>
            <a:pPr>
              <a:lnSpc>
                <a:spcPts val="1500"/>
              </a:lnSpc>
            </a:pPr>
            <a:r>
              <a:rPr kumimoji="1" lang="ja-JP" altLang="en-US" sz="1100" spc="-100" dirty="0"/>
              <a:t>・正しく入力していない場合は、学校まで届かないことがあります。</a:t>
            </a:r>
            <a:endParaRPr kumimoji="1" lang="en-US" altLang="ja-JP" sz="1100" spc="-100" dirty="0"/>
          </a:p>
          <a:p>
            <a:pPr>
              <a:lnSpc>
                <a:spcPts val="1500"/>
              </a:lnSpc>
            </a:pPr>
            <a:r>
              <a:rPr kumimoji="1" lang="ja-JP" altLang="en-US" sz="1100" spc="-100" dirty="0"/>
              <a:t>・このフォームで送信された内容は、入力したパソコンにデータが残りません。</a:t>
            </a:r>
            <a:endParaRPr kumimoji="1" lang="en-US" altLang="ja-JP" sz="1100" spc="-100" dirty="0"/>
          </a:p>
          <a:p>
            <a:pPr>
              <a:lnSpc>
                <a:spcPts val="1500"/>
              </a:lnSpc>
            </a:pPr>
            <a:r>
              <a:rPr kumimoji="1" lang="ja-JP" altLang="en-US" sz="1100" spc="-100" dirty="0"/>
              <a:t>・相談内容を学校に届け、話を聞いたり状況を確認したりするため、名前や学校名の入力が必要です。</a:t>
            </a:r>
            <a:endParaRPr kumimoji="1" lang="en-US" altLang="ja-JP" sz="1100" spc="-100" dirty="0"/>
          </a:p>
          <a:p>
            <a:pPr>
              <a:lnSpc>
                <a:spcPts val="1500"/>
              </a:lnSpc>
            </a:pPr>
            <a:r>
              <a:rPr kumimoji="1" lang="ja-JP" altLang="en-US" sz="1100" spc="-100" dirty="0"/>
              <a:t>　入力した個人情報は、その他の目的には使用しません。</a:t>
            </a:r>
            <a:endParaRPr kumimoji="1" lang="en-US" altLang="ja-JP" sz="1100" spc="-100" dirty="0"/>
          </a:p>
        </p:txBody>
      </p:sp>
    </p:spTree>
    <p:extLst>
      <p:ext uri="{BB962C8B-B14F-4D97-AF65-F5344CB8AC3E}">
        <p14:creationId xmlns:p14="http://schemas.microsoft.com/office/powerpoint/2010/main" val="3511182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462</Words>
  <Application>Microsoft Office PowerPoint</Application>
  <PresentationFormat>A4 210 x 297 mm</PresentationFormat>
  <Paragraphs>65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UD デジタル 教科書体 NK-B</vt:lpstr>
      <vt:lpstr>UD デジタル 教科書体 NP-R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安藤＿俊介</dc:creator>
  <cp:lastModifiedBy>渡辺＿大輔</cp:lastModifiedBy>
  <cp:revision>43</cp:revision>
  <cp:lastPrinted>2026-04-03T04:26:41Z</cp:lastPrinted>
  <dcterms:created xsi:type="dcterms:W3CDTF">2021-09-21T09:35:57Z</dcterms:created>
  <dcterms:modified xsi:type="dcterms:W3CDTF">2026-04-03T04:26:44Z</dcterms:modified>
</cp:coreProperties>
</file>